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56" r:id="rId2"/>
    <p:sldId id="257" r:id="rId3"/>
    <p:sldId id="258" r:id="rId4"/>
    <p:sldId id="260" r:id="rId5"/>
    <p:sldId id="259"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2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59144C-46A7-44F0-81CC-F4B991A63E5C}" type="datetimeFigureOut">
              <a:rPr lang="en-US" smtClean="0"/>
              <a:pPr/>
              <a:t>5/5/2010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82499F-8B71-49DE-A07C-49AECEDDFA3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C82499F-8B71-49DE-A07C-49AECEDDFA35}"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B291243-D58F-46AF-BDD0-017B382E10E3}" type="datetimeFigureOut">
              <a:rPr lang="en-US" smtClean="0"/>
              <a:pPr/>
              <a:t>5/5/2010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29EB66-42E4-4029-9D68-42918C3A3F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291243-D58F-46AF-BDD0-017B382E10E3}" type="datetimeFigureOut">
              <a:rPr lang="en-US" smtClean="0"/>
              <a:pPr/>
              <a:t>5/5/2010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29EB66-42E4-4029-9D68-42918C3A3F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291243-D58F-46AF-BDD0-017B382E10E3}" type="datetimeFigureOut">
              <a:rPr lang="en-US" smtClean="0"/>
              <a:pPr/>
              <a:t>5/5/2010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29EB66-42E4-4029-9D68-42918C3A3F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291243-D58F-46AF-BDD0-017B382E10E3}" type="datetimeFigureOut">
              <a:rPr lang="en-US" smtClean="0"/>
              <a:pPr/>
              <a:t>5/5/2010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29EB66-42E4-4029-9D68-42918C3A3F18}"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B291243-D58F-46AF-BDD0-017B382E10E3}" type="datetimeFigureOut">
              <a:rPr lang="en-US" smtClean="0"/>
              <a:pPr/>
              <a:t>5/5/2010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29EB66-42E4-4029-9D68-42918C3A3F18}"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291243-D58F-46AF-BDD0-017B382E10E3}" type="datetimeFigureOut">
              <a:rPr lang="en-US" smtClean="0"/>
              <a:pPr/>
              <a:t>5/5/2010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629EB66-42E4-4029-9D68-42918C3A3F18}"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B291243-D58F-46AF-BDD0-017B382E10E3}" type="datetimeFigureOut">
              <a:rPr lang="en-US" smtClean="0"/>
              <a:pPr/>
              <a:t>5/5/2010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629EB66-42E4-4029-9D68-42918C3A3F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B291243-D58F-46AF-BDD0-017B382E10E3}" type="datetimeFigureOut">
              <a:rPr lang="en-US" smtClean="0"/>
              <a:pPr/>
              <a:t>5/5/2010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629EB66-42E4-4029-9D68-42918C3A3F18}"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B291243-D58F-46AF-BDD0-017B382E10E3}" type="datetimeFigureOut">
              <a:rPr lang="en-US" smtClean="0"/>
              <a:pPr/>
              <a:t>5/5/2010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629EB66-42E4-4029-9D68-42918C3A3F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B291243-D58F-46AF-BDD0-017B382E10E3}" type="datetimeFigureOut">
              <a:rPr lang="en-US" smtClean="0"/>
              <a:pPr/>
              <a:t>5/5/2010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629EB66-42E4-4029-9D68-42918C3A3F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B291243-D58F-46AF-BDD0-017B382E10E3}" type="datetimeFigureOut">
              <a:rPr lang="en-US" smtClean="0"/>
              <a:pPr/>
              <a:t>5/5/2010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29EB66-42E4-4029-9D68-42918C3A3F18}"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B291243-D58F-46AF-BDD0-017B382E10E3}" type="datetimeFigureOut">
              <a:rPr lang="en-US" smtClean="0"/>
              <a:pPr/>
              <a:t>5/5/2010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29EB66-42E4-4029-9D68-42918C3A3F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upload.wikimedia.org/wikipedia/commons/2/21/CNO_Cycle.svg"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upload.wikimedia.org/wikipedia/commons/3/3b/Deuterium-tritium_fusion.sv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981200"/>
            <a:ext cx="7772400" cy="1470025"/>
          </a:xfrm>
        </p:spPr>
        <p:txBody>
          <a:bodyPr>
            <a:normAutofit/>
          </a:bodyPr>
          <a:lstStyle/>
          <a:p>
            <a:r>
              <a:rPr lang="en-US" sz="8000" dirty="0" smtClean="0">
                <a:latin typeface="Arial Rounded MT Bold" pitchFamily="34" charset="0"/>
              </a:rPr>
              <a:t>Nuclear Fusion </a:t>
            </a:r>
            <a:endParaRPr lang="en-US" sz="8000" dirty="0">
              <a:latin typeface="Arial Rounded MT Bold" pitchFamily="34" charset="0"/>
            </a:endParaRPr>
          </a:p>
        </p:txBody>
      </p:sp>
      <p:sp>
        <p:nvSpPr>
          <p:cNvPr id="3" name="Subtitle 2"/>
          <p:cNvSpPr>
            <a:spLocks noGrp="1"/>
          </p:cNvSpPr>
          <p:nvPr>
            <p:ph type="subTitle" idx="1"/>
          </p:nvPr>
        </p:nvSpPr>
        <p:spPr>
          <a:xfrm>
            <a:off x="4648200" y="3886200"/>
            <a:ext cx="3124200" cy="1752600"/>
          </a:xfrm>
        </p:spPr>
        <p:txBody>
          <a:bodyPr/>
          <a:lstStyle/>
          <a:p>
            <a:pPr algn="r"/>
            <a:r>
              <a:rPr lang="en-US" dirty="0" smtClean="0"/>
              <a:t>By: Jennifer Pena</a:t>
            </a:r>
          </a:p>
          <a:p>
            <a:pPr algn="r"/>
            <a:r>
              <a:rPr lang="en-US" dirty="0" smtClean="0"/>
              <a:t>Period: 7-8</a:t>
            </a:r>
            <a:endParaRPr lang="en-US" dirty="0"/>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1200" b="1" dirty="0" smtClean="0"/>
              <a:t>Nuclear fusion</a:t>
            </a:r>
            <a:r>
              <a:rPr lang="en-US" sz="1200" dirty="0" smtClean="0"/>
              <a:t> is the process by which multiple atomic nuclei join together to form a single heavier nucleus. It is accompanied by the release or absorption of energy. Large scale fusion processes, involving many atoms fusing at once, must occur in matter which is at very high densities.</a:t>
            </a:r>
          </a:p>
          <a:p>
            <a:pPr algn="just"/>
            <a:endParaRPr lang="en-US" sz="1200" dirty="0" smtClean="0"/>
          </a:p>
          <a:p>
            <a:pPr algn="just"/>
            <a:r>
              <a:rPr lang="en-US" sz="1200" dirty="0" smtClean="0"/>
              <a:t>The fusion of two nuclei with lower mass than iron (which, along with nickel, generally releases energy while the fusion of nuclei heavier than iron absorbs energy; vice-versa for the reverse process, nuclear fission. In the simplest case of hydrogen fusion, two protons have to be brought close enough for the weak force to convert either of the identical protons into a neutron forming deuterium. In more complex cases of heavy ion fusion involving many nucleons, the reaction mechanism is different, but we achieve the same result of assembling larger nuclei from smaller nuclei.</a:t>
            </a:r>
          </a:p>
          <a:p>
            <a:pPr algn="just"/>
            <a:endParaRPr lang="en-US" sz="1200" dirty="0" smtClean="0"/>
          </a:p>
          <a:p>
            <a:pPr algn="just"/>
            <a:r>
              <a:rPr lang="en-US" sz="1200" dirty="0" smtClean="0"/>
              <a:t>Nuclear fusion occurs naturally in stars. Artificial fusion in human enterprises has also been achieved, although it has not yet been completely controlled as an energy source; successful nuclear physics experiments have been performed involving the fusion of many different nuclear species, but the energy output is negligible in these studies. Building upon the nuclear transmutation experiments of Ernest Rutherford done a few years earlier, fusion of light nuclei (hydrogen isotopes) was first observed by Mark Oliphant in 1932; the steps of the main cycle of nuclear fusion in stars were subsequently worked out by Hans Bethe throughout the remainder of that decade.</a:t>
            </a:r>
          </a:p>
          <a:p>
            <a:pPr algn="just"/>
            <a:endParaRPr lang="en-US" sz="1200" dirty="0" smtClean="0"/>
          </a:p>
          <a:p>
            <a:pPr algn="just"/>
            <a:r>
              <a:rPr lang="en-US" sz="1200" dirty="0" smtClean="0"/>
              <a:t>Research into fusion for military purposes began in the early 1940s as part of the Manhattan Project, but was not successful until 1952. Research into controlled fusion for civilian purposes began in the 1950s, and continues to this day.</a:t>
            </a:r>
          </a:p>
          <a:p>
            <a:pPr algn="just"/>
            <a:endParaRPr lang="en-US" sz="1200" dirty="0"/>
          </a:p>
        </p:txBody>
      </p:sp>
      <p:sp>
        <p:nvSpPr>
          <p:cNvPr id="3" name="Title 2"/>
          <p:cNvSpPr>
            <a:spLocks noGrp="1"/>
          </p:cNvSpPr>
          <p:nvPr>
            <p:ph type="title"/>
          </p:nvPr>
        </p:nvSpPr>
        <p:spPr/>
        <p:txBody>
          <a:bodyPr/>
          <a:lstStyle/>
          <a:p>
            <a:r>
              <a:rPr lang="en-US" dirty="0" smtClean="0"/>
              <a:t>Nuclear Fusion: Introduction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Nuclear Physics </a:t>
            </a:r>
            <a:endParaRPr lang="en-US" dirty="0"/>
          </a:p>
        </p:txBody>
      </p:sp>
      <p:sp>
        <p:nvSpPr>
          <p:cNvPr id="5" name="Text Placeholder 4"/>
          <p:cNvSpPr>
            <a:spLocks noGrp="1"/>
          </p:cNvSpPr>
          <p:nvPr>
            <p:ph type="body" idx="1"/>
          </p:nvPr>
        </p:nvSpPr>
        <p:spPr>
          <a:xfrm>
            <a:off x="457200" y="5410200"/>
            <a:ext cx="8229600" cy="762000"/>
          </a:xfrm>
        </p:spPr>
        <p:txBody>
          <a:bodyPr/>
          <a:lstStyle/>
          <a:p>
            <a:endParaRPr lang="en-US" dirty="0"/>
          </a:p>
        </p:txBody>
      </p:sp>
      <p:sp>
        <p:nvSpPr>
          <p:cNvPr id="6" name="Content Placeholder 5"/>
          <p:cNvSpPr>
            <a:spLocks noGrp="1"/>
          </p:cNvSpPr>
          <p:nvPr>
            <p:ph sz="quarter" idx="2"/>
          </p:nvPr>
        </p:nvSpPr>
        <p:spPr>
          <a:xfrm>
            <a:off x="457200" y="1444294"/>
            <a:ext cx="4114800" cy="3941763"/>
          </a:xfrm>
        </p:spPr>
        <p:txBody>
          <a:bodyPr>
            <a:normAutofit/>
          </a:bodyPr>
          <a:lstStyle/>
          <a:p>
            <a:pPr algn="just"/>
            <a:r>
              <a:rPr lang="en-US" sz="1200" b="1" dirty="0" smtClean="0"/>
              <a:t>Proton: </a:t>
            </a:r>
            <a:r>
              <a:rPr lang="en-US" sz="1200" dirty="0" smtClean="0"/>
              <a:t>is a subatomic particle with an electric charge of +1 elementary charge, It is found in the nucleus of each atom, along with neutrons, but is also stable by itself and has a second identity as the hydrogen ion, H</a:t>
            </a:r>
            <a:r>
              <a:rPr lang="en-US" sz="1200" baseline="30000" dirty="0" smtClean="0"/>
              <a:t>+</a:t>
            </a:r>
            <a:r>
              <a:rPr lang="en-US" sz="1200" dirty="0" smtClean="0"/>
              <a:t>.</a:t>
            </a:r>
          </a:p>
          <a:p>
            <a:pPr algn="just"/>
            <a:r>
              <a:rPr lang="en-US" sz="1200" b="1" dirty="0" smtClean="0"/>
              <a:t>Neutron: </a:t>
            </a:r>
            <a:r>
              <a:rPr lang="en-US" sz="1200" dirty="0" smtClean="0"/>
              <a:t>is a subatomic particle with no net electric charge and a mass slightly larger than that of a proton.</a:t>
            </a:r>
          </a:p>
          <a:p>
            <a:pPr algn="just"/>
            <a:r>
              <a:rPr lang="en-US" sz="1200" b="1" dirty="0" smtClean="0"/>
              <a:t>Positron: </a:t>
            </a:r>
            <a:r>
              <a:rPr lang="en-US" sz="1200" dirty="0" smtClean="0"/>
              <a:t>is the antiparticle or the antimatter counterpart of the electron. </a:t>
            </a:r>
          </a:p>
          <a:p>
            <a:pPr algn="just"/>
            <a:r>
              <a:rPr lang="en-US" sz="1200" b="1" dirty="0" smtClean="0"/>
              <a:t>Gamma Ray: </a:t>
            </a:r>
            <a:r>
              <a:rPr lang="en-US" sz="1200" dirty="0" smtClean="0"/>
              <a:t>is electromagnetic radiation of high frequency (very short wavelength).</a:t>
            </a:r>
          </a:p>
          <a:p>
            <a:pPr algn="just"/>
            <a:r>
              <a:rPr lang="en-US" sz="1200" b="1" dirty="0" smtClean="0"/>
              <a:t>Neutrino: </a:t>
            </a:r>
            <a:r>
              <a:rPr lang="en-US" sz="1200" dirty="0" smtClean="0"/>
              <a:t>are elementary particles that often travel close to the speed of light, are electrically neutral, and are able to pass through ordinary matter almost undisturbed and are thus extremely difficult to detect.</a:t>
            </a:r>
            <a:endParaRPr lang="en-US" sz="1200" b="1" dirty="0"/>
          </a:p>
        </p:txBody>
      </p:sp>
      <p:pic>
        <p:nvPicPr>
          <p:cNvPr id="9" name="Picture 2" descr="File:CNO Cycle.svg">
            <a:hlinkClick r:id="rId2"/>
          </p:cNvPr>
          <p:cNvPicPr>
            <a:picLocks noChangeAspect="1" noChangeArrowheads="1"/>
          </p:cNvPicPr>
          <p:nvPr/>
        </p:nvPicPr>
        <p:blipFill>
          <a:blip r:embed="rId3" cstate="print"/>
          <a:srcRect/>
          <a:stretch>
            <a:fillRect/>
          </a:stretch>
        </p:blipFill>
        <p:spPr bwMode="auto">
          <a:xfrm>
            <a:off x="4876800" y="1143000"/>
            <a:ext cx="4267200" cy="4267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5105400"/>
            <a:ext cx="8001000" cy="1371600"/>
          </a:xfrm>
        </p:spPr>
        <p:txBody>
          <a:bodyPr>
            <a:normAutofit/>
          </a:bodyPr>
          <a:lstStyle/>
          <a:p>
            <a:pPr algn="just"/>
            <a:endParaRPr lang="en-US" sz="1400" dirty="0" smtClean="0"/>
          </a:p>
          <a:p>
            <a:pPr algn="just"/>
            <a:r>
              <a:rPr lang="en-US" sz="1400" dirty="0" smtClean="0"/>
              <a:t>Fusion of deuterium with tritium creating helium-4, freeing a neutron, and releasing 17.59 </a:t>
            </a:r>
            <a:r>
              <a:rPr lang="en-US" sz="1400" dirty="0" err="1" smtClean="0"/>
              <a:t>MeV</a:t>
            </a:r>
            <a:r>
              <a:rPr lang="en-US" sz="1400" dirty="0" smtClean="0"/>
              <a:t> of energy, as an appropriate amount of mass converting to the kinetic energy of the products, in agreement with </a:t>
            </a:r>
            <a:r>
              <a:rPr lang="en-US" sz="1400" i="1" dirty="0" smtClean="0"/>
              <a:t>E</a:t>
            </a:r>
            <a:r>
              <a:rPr lang="en-US" sz="1400" dirty="0" smtClean="0"/>
              <a:t> = Δ</a:t>
            </a:r>
            <a:r>
              <a:rPr lang="en-US" sz="1400" i="1" dirty="0" smtClean="0"/>
              <a:t>mc</a:t>
            </a:r>
            <a:r>
              <a:rPr lang="en-US" sz="1400" baseline="30000" dirty="0" smtClean="0"/>
              <a:t>2</a:t>
            </a:r>
            <a:endParaRPr lang="en-US" sz="1400" dirty="0"/>
          </a:p>
        </p:txBody>
      </p:sp>
      <p:sp>
        <p:nvSpPr>
          <p:cNvPr id="3" name="Title 2"/>
          <p:cNvSpPr>
            <a:spLocks noGrp="1"/>
          </p:cNvSpPr>
          <p:nvPr>
            <p:ph type="title"/>
          </p:nvPr>
        </p:nvSpPr>
        <p:spPr/>
        <p:txBody>
          <a:bodyPr/>
          <a:lstStyle/>
          <a:p>
            <a:r>
              <a:rPr lang="en-US" dirty="0" smtClean="0"/>
              <a:t>Fusion </a:t>
            </a:r>
            <a:endParaRPr lang="en-US" dirty="0"/>
          </a:p>
        </p:txBody>
      </p:sp>
      <p:pic>
        <p:nvPicPr>
          <p:cNvPr id="1026" name="Picture 2" descr="File:Deuterium-tritium fusion.svg">
            <a:hlinkClick r:id="rId2"/>
          </p:cNvPr>
          <p:cNvPicPr>
            <a:picLocks noChangeAspect="1" noChangeArrowheads="1"/>
          </p:cNvPicPr>
          <p:nvPr/>
        </p:nvPicPr>
        <p:blipFill>
          <a:blip r:embed="rId3" cstate="print"/>
          <a:srcRect/>
          <a:stretch>
            <a:fillRect/>
          </a:stretch>
        </p:blipFill>
        <p:spPr bwMode="auto">
          <a:xfrm>
            <a:off x="2971800" y="1219200"/>
            <a:ext cx="3355009" cy="37338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pPr algn="just"/>
            <a:r>
              <a:rPr lang="en-US" sz="1200" dirty="0" smtClean="0"/>
              <a:t>A substantial energy barrier of electrostatic forces must be overcome before fusion can occur. At large distances two naked nuclei repel one another because of the repulsive electrostatic force between their positively charged protons. If two nuclei can be brought close enough together, however, the electrostatic repulsion can be overcome by the attractive nuclear force which is stronger at close distances.</a:t>
            </a:r>
          </a:p>
          <a:p>
            <a:pPr algn="just">
              <a:buNone/>
            </a:pPr>
            <a:endParaRPr lang="en-US" sz="1200" dirty="0" smtClean="0"/>
          </a:p>
          <a:p>
            <a:pPr algn="just"/>
            <a:r>
              <a:rPr lang="en-US" sz="1200" dirty="0" smtClean="0"/>
              <a:t>When a nucleon such as a proton or neutron is added to a nucleus, the nuclear force attracts it to other nucleons, but primarily to its immediate neighbors due to the short range of the force. The nucleons in the interior of a nucleus have more neighboring nucleons than those on the surface. Since smaller nuclei have a larger surface area-to-volume ratio, the binding energy per nucleon due to the nuclear force generally increases with the size of the nucleus but approaches a limiting value corresponding to that of a nucleus with a diameter of about four nucleons. It is important to keep in mind that the above picture is a toy model because nucleons are quantum objects, and so, for example, since two neutrons in a nucleus are identical to each other, distinguishing one from the other, such as which one is in the interior and which is on the surface, is in fact meaningless, and the inclusion of quantum mechanics is necessary for proper calculations.</a:t>
            </a:r>
          </a:p>
          <a:p>
            <a:pPr algn="just">
              <a:buNone/>
            </a:pPr>
            <a:endParaRPr lang="en-US" sz="1200" dirty="0" smtClean="0"/>
          </a:p>
          <a:p>
            <a:pPr algn="just"/>
            <a:r>
              <a:rPr lang="en-US" sz="1200" dirty="0" smtClean="0"/>
              <a:t>The electrostatic force, on the other hand, is an inverse-square force, so a proton added to a nucleus will feel an electrostatic repulsion from </a:t>
            </a:r>
            <a:r>
              <a:rPr lang="en-US" sz="1200" i="1" dirty="0" smtClean="0"/>
              <a:t>all</a:t>
            </a:r>
            <a:r>
              <a:rPr lang="en-US" sz="1200" dirty="0" smtClean="0"/>
              <a:t> the other protons in the nucleus. The electrostatic energy per nucleon due to the electrostatic force thus increases without limit as nuclei get larger.</a:t>
            </a:r>
            <a:endParaRPr lang="en-US" sz="1200" dirty="0"/>
          </a:p>
        </p:txBody>
      </p:sp>
      <p:sp>
        <p:nvSpPr>
          <p:cNvPr id="7" name="Title 6"/>
          <p:cNvSpPr>
            <a:spLocks noGrp="1"/>
          </p:cNvSpPr>
          <p:nvPr>
            <p:ph type="title"/>
          </p:nvPr>
        </p:nvSpPr>
        <p:spPr/>
        <p:txBody>
          <a:bodyPr/>
          <a:lstStyle/>
          <a:p>
            <a:r>
              <a:rPr lang="en-US" dirty="0" smtClean="0"/>
              <a:t>Requirements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1200" dirty="0" smtClean="0"/>
              <a:t>A fission bomb, called the primary, produces a flood of radiation including a large number of neutrons. This radiation impinges on the thermonuclear portion of the bomb, known as the secondary. The secondary consists largely of lithium </a:t>
            </a:r>
            <a:r>
              <a:rPr lang="en-US" sz="1200" dirty="0" err="1" smtClean="0"/>
              <a:t>deuteride</a:t>
            </a:r>
            <a:r>
              <a:rPr lang="en-US" sz="1200" dirty="0" smtClean="0"/>
              <a:t>. The neutrons react with the lithium in this chemical compound, producing tritium and helium.</a:t>
            </a:r>
          </a:p>
          <a:p>
            <a:pPr algn="just"/>
            <a:endParaRPr lang="en-US" sz="1200" dirty="0" smtClean="0"/>
          </a:p>
          <a:p>
            <a:pPr algn="just"/>
            <a:endParaRPr lang="en-US" sz="1200" dirty="0" smtClean="0"/>
          </a:p>
          <a:p>
            <a:pPr algn="just"/>
            <a:endParaRPr lang="en-US" sz="1200" dirty="0" smtClean="0"/>
          </a:p>
          <a:p>
            <a:pPr algn="just"/>
            <a:endParaRPr lang="en-US" sz="1200" dirty="0" smtClean="0"/>
          </a:p>
          <a:p>
            <a:pPr algn="just"/>
            <a:endParaRPr lang="en-US" sz="1200" dirty="0" smtClean="0"/>
          </a:p>
          <a:p>
            <a:pPr algn="just">
              <a:buNone/>
            </a:pPr>
            <a:endParaRPr lang="en-US" sz="1200" dirty="0" smtClean="0"/>
          </a:p>
          <a:p>
            <a:pPr algn="just"/>
            <a:endParaRPr lang="en-US" sz="1200" dirty="0" smtClean="0"/>
          </a:p>
          <a:p>
            <a:pPr algn="just"/>
            <a:endParaRPr lang="en-US" sz="1200" dirty="0" smtClean="0"/>
          </a:p>
          <a:p>
            <a:pPr algn="just"/>
            <a:endParaRPr lang="en-US" sz="1200" dirty="0" smtClean="0"/>
          </a:p>
          <a:p>
            <a:pPr algn="just"/>
            <a:endParaRPr lang="en-US" sz="1200" dirty="0" smtClean="0"/>
          </a:p>
          <a:p>
            <a:pPr algn="just"/>
            <a:endParaRPr lang="en-US" sz="1200" dirty="0" smtClean="0"/>
          </a:p>
          <a:p>
            <a:pPr algn="just"/>
            <a:r>
              <a:rPr lang="en-US" sz="1200" dirty="0" smtClean="0"/>
              <a:t>This reaction produces the tritium on the spot, so there is no need to include tritium in the bomb itself. In the extreme heat which exists in the bomb, the tritium fuses with the deuterium in the lithium </a:t>
            </a:r>
            <a:r>
              <a:rPr lang="en-US" sz="1200" dirty="0" err="1" smtClean="0"/>
              <a:t>deuteride</a:t>
            </a:r>
            <a:r>
              <a:rPr lang="en-US" sz="1200" dirty="0" smtClean="0"/>
              <a:t>. </a:t>
            </a:r>
          </a:p>
          <a:p>
            <a:pPr algn="just"/>
            <a:endParaRPr lang="en-US" sz="1200" dirty="0"/>
          </a:p>
        </p:txBody>
      </p:sp>
      <p:sp>
        <p:nvSpPr>
          <p:cNvPr id="3" name="Title 2"/>
          <p:cNvSpPr>
            <a:spLocks noGrp="1"/>
          </p:cNvSpPr>
          <p:nvPr>
            <p:ph type="title"/>
          </p:nvPr>
        </p:nvSpPr>
        <p:spPr/>
        <p:txBody>
          <a:bodyPr>
            <a:normAutofit/>
          </a:bodyPr>
          <a:lstStyle/>
          <a:p>
            <a:r>
              <a:rPr lang="en-US" dirty="0" smtClean="0"/>
              <a:t>The Hydrogen Bomb</a:t>
            </a:r>
            <a:endParaRPr lang="en-US" dirty="0"/>
          </a:p>
        </p:txBody>
      </p:sp>
      <p:pic>
        <p:nvPicPr>
          <p:cNvPr id="20482" name="Picture 2" descr="Lithium to Tritium reaction"/>
          <p:cNvPicPr>
            <a:picLocks noChangeAspect="1" noChangeArrowheads="1"/>
          </p:cNvPicPr>
          <p:nvPr/>
        </p:nvPicPr>
        <p:blipFill>
          <a:blip r:embed="rId2" cstate="print"/>
          <a:srcRect/>
          <a:stretch>
            <a:fillRect/>
          </a:stretch>
        </p:blipFill>
        <p:spPr bwMode="auto">
          <a:xfrm>
            <a:off x="1752605" y="2590800"/>
            <a:ext cx="5486395" cy="18288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4495800"/>
            <a:ext cx="8991600" cy="1447800"/>
          </a:xfrm>
        </p:spPr>
        <p:txBody>
          <a:bodyPr>
            <a:normAutofit/>
          </a:bodyPr>
          <a:lstStyle/>
          <a:p>
            <a:endParaRPr lang="en-US" sz="1200" dirty="0" smtClean="0"/>
          </a:p>
          <a:p>
            <a:endParaRPr lang="en-US" sz="1200" dirty="0" smtClean="0"/>
          </a:p>
          <a:p>
            <a:endParaRPr lang="en-US" sz="1200" dirty="0" smtClean="0"/>
          </a:p>
          <a:p>
            <a:r>
              <a:rPr lang="en-US" sz="1400" dirty="0" smtClean="0"/>
              <a:t>Nuclear Fusion is a natural occurrence that can be duplicate by men. However, it can be used to harm or help mankind. The ideas for the use of nuclear fusion continue to be research until this day.  </a:t>
            </a:r>
          </a:p>
        </p:txBody>
      </p:sp>
      <p:sp>
        <p:nvSpPr>
          <p:cNvPr id="3" name="Title 2"/>
          <p:cNvSpPr>
            <a:spLocks noGrp="1"/>
          </p:cNvSpPr>
          <p:nvPr>
            <p:ph type="title"/>
          </p:nvPr>
        </p:nvSpPr>
        <p:spPr/>
        <p:txBody>
          <a:bodyPr/>
          <a:lstStyle/>
          <a:p>
            <a:r>
              <a:rPr lang="en-US" dirty="0" smtClean="0"/>
              <a:t>Conclusion </a:t>
            </a:r>
            <a:endParaRPr lang="en-US" dirty="0"/>
          </a:p>
        </p:txBody>
      </p:sp>
      <p:pic>
        <p:nvPicPr>
          <p:cNvPr id="1026" name="Picture 2" descr="http://news.bbc.co.uk/nol/shared/spl/hi/pop_ups/05/sci_nat_iter___the_next_generation_fusion_reactor/img/2.jpg"/>
          <p:cNvPicPr>
            <a:picLocks noChangeAspect="1" noChangeArrowheads="1"/>
          </p:cNvPicPr>
          <p:nvPr/>
        </p:nvPicPr>
        <p:blipFill>
          <a:blip r:embed="rId2" cstate="print"/>
          <a:srcRect/>
          <a:stretch>
            <a:fillRect/>
          </a:stretch>
        </p:blipFill>
        <p:spPr bwMode="auto">
          <a:xfrm>
            <a:off x="3048000" y="1409700"/>
            <a:ext cx="2857500" cy="28575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108</TotalTime>
  <Words>955</Words>
  <Application>Microsoft Office PowerPoint</Application>
  <PresentationFormat>On-screen Show (4:3)</PresentationFormat>
  <Paragraphs>46</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Nuclear Fusion </vt:lpstr>
      <vt:lpstr>Nuclear Fusion: Introduction </vt:lpstr>
      <vt:lpstr>Nuclear Physics </vt:lpstr>
      <vt:lpstr>Fusion </vt:lpstr>
      <vt:lpstr>Requirements</vt:lpstr>
      <vt:lpstr>The Hydrogen Bomb</vt:lpstr>
      <vt:lpstr>Conclusion </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Fusion </dc:title>
  <dc:creator>Hazleton Area School District</dc:creator>
  <cp:lastModifiedBy>User</cp:lastModifiedBy>
  <cp:revision>14</cp:revision>
  <dcterms:created xsi:type="dcterms:W3CDTF">2010-05-03T14:32:15Z</dcterms:created>
  <dcterms:modified xsi:type="dcterms:W3CDTF">2010-05-05T17:35:19Z</dcterms:modified>
</cp:coreProperties>
</file>